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859" r:id="rId2"/>
    <p:sldId id="1009" r:id="rId3"/>
    <p:sldId id="1012" r:id="rId4"/>
    <p:sldId id="1013" r:id="rId5"/>
    <p:sldId id="1014" r:id="rId6"/>
    <p:sldId id="1015" r:id="rId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B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2025/6/16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40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READING  WRITING  </a:t>
            </a:r>
            <a:r>
              <a:rPr lang="zh-CN" altLang="en-US" sz="4000" dirty="0">
                <a:solidFill>
                  <a:prstClr val="black"/>
                </a:solidFill>
                <a:cs typeface="Times New Roman" panose="02020603050405020304" pitchFamily="18" charset="0"/>
              </a:rPr>
              <a:t>读写专项提优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仔细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观察图片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879295"/>
            <a:ext cx="3299042" cy="47231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654" y="1456160"/>
            <a:ext cx="1956923" cy="15079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183" y="1484784"/>
            <a:ext cx="1872208" cy="1490989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806426"/>
            <a:ext cx="1148584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根据图片内容，判断下列句子正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are in the museum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Picture A, a boy is playing games happily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Picture B, the children are talking to each other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Picture A, the library is quiet and tidy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Picture B, the children can enjoy reading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99890" y="357959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0654" y="426836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99890" y="487598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0654" y="552255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61418" y="61442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04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78960" y="562932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观察图片，回答下列问题。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picture do you like? Why?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happens in Picture A?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want to say to children in Picture A?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221" y="788059"/>
            <a:ext cx="3179976" cy="4680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15902" y="1121355"/>
            <a:ext cx="2727616" cy="13175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4900664"/>
            <a:ext cx="11485848" cy="1831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本题为开放性问题。可以根据图片中呈现的某一个点进行回答，并阐述具体原因、表达个人观点。答案不唯一，符合图片内容、观点合理、语法正确即可。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1780108"/>
            <a:ext cx="8902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 like Picture B because it’s quiet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We can enjoy reading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3057334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Some children are eating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A boy is running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4" y="4343520"/>
            <a:ext cx="11485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Don’t eat in the library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/Don’t run in the library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034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图片中孩子们的表现，结合自己的思考，制订一份图书馆的规则海报，并写一篇遵守规则的倡议书。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50" y="928969"/>
            <a:ext cx="3578136" cy="458002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04217"/>
              </p:ext>
            </p:extLst>
          </p:nvPr>
        </p:nvGraphicFramePr>
        <p:xfrm>
          <a:off x="360854" y="2660922"/>
          <a:ext cx="11485848" cy="2404519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422917066"/>
                    </a:ext>
                  </a:extLst>
                </a:gridCol>
              </a:tblGrid>
              <a:tr h="240451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fontAlgn="base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_____________________________</a:t>
                      </a:r>
                      <a:r>
                        <a:rPr lang="en-US" altLang="zh-CN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   _______________________________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fontAlgn="base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</a:t>
                      </a:r>
                      <a:r>
                        <a:rPr lang="en-US" altLang="zh-CN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en-US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   _______________</a:t>
                      </a:r>
                      <a:r>
                        <a:rPr lang="en-US" altLang="zh-CN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</a:t>
                      </a:r>
                      <a:r>
                        <a:rPr lang="en-US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fontAlgn="base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231005" algn="l"/>
                          <a:tab pos="8011160" algn="l"/>
                        </a:tabLst>
                      </a:pPr>
                      <a:r>
                        <a:rPr lang="en-US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____________________________</a:t>
                      </a:r>
                      <a:r>
                        <a:rPr lang="en-US" altLang="zh-CN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sz="2600" kern="12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   _______________________________</a:t>
                      </a:r>
                      <a:endParaRPr lang="zh-CN" sz="10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0407778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60854" y="3110760"/>
            <a:ext cx="62155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Don’t run or play games in the library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599262" y="3102097"/>
            <a:ext cx="33265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Keep quiet, please</a:t>
            </a:r>
            <a:r>
              <a:rPr lang="zh-CN" altLang="zh-CN"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3682064"/>
            <a:ext cx="528856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Don’t eat or drink in the library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76412" y="3765744"/>
            <a:ext cx="35301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Don’t listen to music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1636" y="4292273"/>
            <a:ext cx="298350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Don’t talk loudly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28556" y="4305663"/>
            <a:ext cx="369684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Keep the books clean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7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2858"/>
            <a:ext cx="11485848" cy="3970318"/>
          </a:xfrm>
        </p:spPr>
        <p:txBody>
          <a:bodyPr/>
          <a:lstStyle/>
          <a:p>
            <a:pPr algn="l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important to obey rules in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Wecan’t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715963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FEFEF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hope everyone can obey the library rules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make the library clean and we can enjoy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992763"/>
            <a:ext cx="11485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mtClean="0"/>
              <a:t>                                                                                            take </a:t>
            </a:r>
            <a:r>
              <a:rPr lang="en-US" altLang="zh-CN"/>
              <a:t>any drinks or food to the library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/>
              <a:t> We can’t talk with each other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/>
              <a:t> We can’t talk loudly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/>
              <a:t> We can’t listen to music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/>
              <a:t> Also, we need to keep the books clean while reading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04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190" y="845338"/>
            <a:ext cx="11484034" cy="532253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4113"/>
            <a:ext cx="11485848" cy="5293757"/>
          </a:xfrm>
          <a:noFill/>
          <a:ln>
            <a:noFill/>
          </a:ln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制订规则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制订规则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首先简要说明在什么场所制订规则。其次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具体列举能做的事情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用情态动词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不能做的事情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用祈使句的否定形式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600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描述。最后总结良好行为的意义。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library,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dangerous,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jump,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run,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60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60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</a:t>
            </a:r>
            <a:r>
              <a:rPr lang="en-US" altLang="zh-CN" sz="26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75" y="874113"/>
            <a:ext cx="1989277" cy="61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611</Words>
  <Application>Microsoft Office PowerPoint</Application>
  <PresentationFormat>自定义</PresentationFormat>
  <Paragraphs>51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385</cp:revision>
  <dcterms:created xsi:type="dcterms:W3CDTF">2020-11-06T05:24:00Z</dcterms:created>
  <dcterms:modified xsi:type="dcterms:W3CDTF">2025-06-16T02:41:51Z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